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0" r:id="rId6"/>
    <p:sldId id="272" r:id="rId7"/>
    <p:sldId id="274" r:id="rId8"/>
    <p:sldId id="273" r:id="rId9"/>
    <p:sldId id="275" r:id="rId10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 autoAdjust="0"/>
    <p:restoredTop sz="77885"/>
  </p:normalViewPr>
  <p:slideViewPr>
    <p:cSldViewPr snapToGrid="0" snapToObjects="1" showGuides="1">
      <p:cViewPr varScale="1">
        <p:scale>
          <a:sx n="117" d="100"/>
          <a:sy n="117" d="100"/>
        </p:scale>
        <p:origin x="1956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50" d="100"/>
          <a:sy n="150" d="100"/>
        </p:scale>
        <p:origin x="60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09.12.2021</a:t>
            </a:fld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09/12/2021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267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756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672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993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gi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F21C7-56BC-A74B-BA53-D2D4021D1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Thyminotaur – </a:t>
            </a:r>
            <a:br>
              <a:rPr lang="fr-FR" dirty="0"/>
            </a:br>
            <a:r>
              <a:rPr lang="el-GR" dirty="0"/>
              <a:t>Ε</a:t>
            </a:r>
            <a:r>
              <a:rPr lang="fr-FR" dirty="0"/>
              <a:t>scaping the maze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E3DCC4-356B-A340-9BF5-39AD9E375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9" y="2571750"/>
            <a:ext cx="4572001" cy="2156508"/>
          </a:xfrm>
        </p:spPr>
        <p:txBody>
          <a:bodyPr/>
          <a:lstStyle/>
          <a:p>
            <a:r>
              <a:rPr lang="fr-FR" b="1" dirty="0"/>
              <a:t>Mobile robotics project presentation</a:t>
            </a:r>
          </a:p>
          <a:p>
            <a:r>
              <a:rPr lang="fr-FR" b="1" dirty="0"/>
              <a:t>Date</a:t>
            </a:r>
            <a:r>
              <a:rPr lang="fr-FR" b="1"/>
              <a:t>: </a:t>
            </a:r>
            <a:r>
              <a:rPr lang="fr-FR"/>
              <a:t>December </a:t>
            </a:r>
            <a:r>
              <a:rPr lang="fr-FR" dirty="0"/>
              <a:t>16</a:t>
            </a:r>
            <a:r>
              <a:rPr lang="fr-FR" baseline="30000" dirty="0"/>
              <a:t>th</a:t>
            </a:r>
            <a:r>
              <a:rPr lang="fr-FR" dirty="0"/>
              <a:t>, 2021</a:t>
            </a:r>
          </a:p>
          <a:p>
            <a:r>
              <a:rPr lang="fr-FR" b="1"/>
              <a:t>Authors: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80124D-0355-C54B-9126-82BC6AB6B36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-1614320" y="2385546"/>
            <a:ext cx="4126865" cy="911524"/>
          </a:xfrm>
        </p:spPr>
        <p:txBody>
          <a:bodyPr/>
          <a:lstStyle/>
          <a:p>
            <a:r>
              <a:rPr lang="fr-CH" sz="800" b="1" dirty="0"/>
              <a:t>Mobile robotics project presentation / Thyminotaur - </a:t>
            </a:r>
            <a:r>
              <a:rPr lang="el-GR" sz="800" b="1" dirty="0"/>
              <a:t>Ε</a:t>
            </a:r>
            <a:r>
              <a:rPr lang="fr-CH" sz="800" b="1" dirty="0"/>
              <a:t>scaping the maze</a:t>
            </a:r>
            <a:endParaRPr lang="fr-FR" sz="800" b="1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253E77-58BB-5342-B218-CB0FEF98A9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</a:t>
            </a:fld>
            <a:endParaRPr lang="fr-F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B61A9-C28E-47E3-8399-B6DEC26CF1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01571" y="360642"/>
            <a:ext cx="3670110" cy="19723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32057D-0220-4B2F-AF65-0FB860261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77"/>
          <a:stretch/>
        </p:blipFill>
        <p:spPr>
          <a:xfrm>
            <a:off x="904875" y="2571750"/>
            <a:ext cx="3670429" cy="2571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687026-26E1-41D1-A9A6-B7FBE44D44C8}"/>
              </a:ext>
            </a:extLst>
          </p:cNvPr>
          <p:cNvSpPr txBox="1"/>
          <p:nvPr/>
        </p:nvSpPr>
        <p:spPr>
          <a:xfrm>
            <a:off x="5688329" y="3264991"/>
            <a:ext cx="2125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Stephen Monnet</a:t>
            </a:r>
          </a:p>
          <a:p>
            <a:r>
              <a:rPr lang="en-US" sz="1800">
                <a:solidFill>
                  <a:schemeClr val="bg1"/>
                </a:solidFill>
              </a:rPr>
              <a:t>David Rüegg</a:t>
            </a:r>
          </a:p>
          <a:p>
            <a:r>
              <a:rPr lang="en-US" sz="1800">
                <a:solidFill>
                  <a:schemeClr val="bg1"/>
                </a:solidFill>
              </a:rPr>
              <a:t>Julien Burkhard</a:t>
            </a:r>
          </a:p>
          <a:p>
            <a:r>
              <a:rPr lang="en-US" sz="1800">
                <a:solidFill>
                  <a:schemeClr val="bg1"/>
                </a:solidFill>
              </a:rPr>
              <a:t>Sylvain Jacquart</a:t>
            </a:r>
          </a:p>
        </p:txBody>
      </p:sp>
    </p:spTree>
    <p:extLst>
      <p:ext uri="{BB962C8B-B14F-4D97-AF65-F5344CB8AC3E}">
        <p14:creationId xmlns:p14="http://schemas.microsoft.com/office/powerpoint/2010/main" val="326907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297D327-E67C-43C2-A67F-F1CCAD070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702563" y="1058627"/>
            <a:ext cx="5166442" cy="298860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369254" cy="1072753"/>
          </a:xfrm>
        </p:spPr>
        <p:txBody>
          <a:bodyPr/>
          <a:lstStyle/>
          <a:p>
            <a:r>
              <a:rPr lang="fr-FR" dirty="0"/>
              <a:t>Global project presentation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 dirty="0"/>
          </a:p>
        </p:txBody>
      </p:sp>
      <p:pic>
        <p:nvPicPr>
          <p:cNvPr id="10" name="Picture 9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9E338235-697F-4D16-8076-018B1B353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848" y="1058627"/>
            <a:ext cx="2776654" cy="3316559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D3AD028-E566-404C-8357-072D734762F8}"/>
              </a:ext>
            </a:extLst>
          </p:cNvPr>
          <p:cNvSpPr txBox="1">
            <a:spLocks/>
          </p:cNvSpPr>
          <p:nvPr/>
        </p:nvSpPr>
        <p:spPr>
          <a:xfrm>
            <a:off x="612407" y="4230028"/>
            <a:ext cx="7726363" cy="9134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+mn-lt"/>
                <a:cs typeface="Calibri" panose="020F0502020204030204" pitchFamily="34" charset="0"/>
              </a:rPr>
              <a:t>① </a:t>
            </a:r>
            <a:r>
              <a:rPr lang="fr-CH" dirty="0">
                <a:latin typeface="+mn-lt"/>
              </a:rPr>
              <a:t>Camera detection	</a:t>
            </a:r>
            <a:r>
              <a:rPr lang="fr-CH" dirty="0">
                <a:latin typeface="+mn-lt"/>
                <a:cs typeface="Calibri" panose="020F0502020204030204" pitchFamily="34" charset="0"/>
              </a:rPr>
              <a:t>② Path to nearest exit</a:t>
            </a:r>
            <a:endParaRPr lang="fr-CH" dirty="0">
              <a:latin typeface="+mn-lt"/>
            </a:endParaRPr>
          </a:p>
          <a:p>
            <a:pPr marL="0" indent="0">
              <a:buNone/>
            </a:pPr>
            <a:r>
              <a:rPr lang="en-US">
                <a:latin typeface="+mn-lt"/>
                <a:cs typeface="Calibri" panose="020F0502020204030204" pitchFamily="34" charset="0"/>
              </a:rPr>
              <a:t>③ Obstacle avoidance </a:t>
            </a:r>
            <a:r>
              <a:rPr lang="en-US" dirty="0">
                <a:latin typeface="+mn-lt"/>
                <a:cs typeface="Calibri" panose="020F0502020204030204" pitchFamily="34" charset="0"/>
              </a:rPr>
              <a:t>	</a:t>
            </a:r>
            <a:r>
              <a:rPr lang="en-US">
                <a:latin typeface="+mn-lt"/>
                <a:cs typeface="Calibri" panose="020F0502020204030204" pitchFamily="34" charset="0"/>
              </a:rPr>
              <a:t>④ Stop at the entrance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9429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Vision control 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878364"/>
            <a:ext cx="7726363" cy="3386772"/>
          </a:xfrm>
        </p:spPr>
        <p:txBody>
          <a:bodyPr/>
          <a:lstStyle/>
          <a:p>
            <a:r>
              <a:rPr lang="fr-CH" dirty="0"/>
              <a:t>Camera calibration</a:t>
            </a:r>
          </a:p>
          <a:p>
            <a:r>
              <a:rPr lang="fr-CH" dirty="0"/>
              <a:t>Global navigation</a:t>
            </a:r>
          </a:p>
          <a:p>
            <a:endParaRPr lang="en-US" dirty="0"/>
          </a:p>
        </p:txBody>
      </p:sp>
      <p:pic>
        <p:nvPicPr>
          <p:cNvPr id="11" name="Picture 10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ED7F30EB-9CA2-40D2-A75B-29D78808D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74" y="1999078"/>
            <a:ext cx="7323364" cy="3010253"/>
          </a:xfrm>
          <a:prstGeom prst="rect">
            <a:avLst/>
          </a:prstGeom>
        </p:spPr>
      </p:pic>
      <p:pic>
        <p:nvPicPr>
          <p:cNvPr id="13" name="Picture 12" descr="A picture containing text, tiled, tile&#10;&#10;Description automatically generated">
            <a:extLst>
              <a:ext uri="{FF2B5EF4-FFF2-40B4-BE49-F238E27FC236}">
                <a16:creationId xmlns:a16="http://schemas.microsoft.com/office/drawing/2014/main" id="{4276BC3C-3CD3-4958-B29A-1554411D6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328" y="131032"/>
            <a:ext cx="2541410" cy="179393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23C96AF2-E01F-434E-9738-97CBD0BD1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349" y="131032"/>
            <a:ext cx="2541410" cy="1793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3599D7AE-6B05-4FF3-B785-2AE8204F9B89}"/>
              </a:ext>
            </a:extLst>
          </p:cNvPr>
          <p:cNvSpPr txBox="1">
            <a:spLocks/>
          </p:cNvSpPr>
          <p:nvPr/>
        </p:nvSpPr>
        <p:spPr>
          <a:xfrm>
            <a:off x="6626636" y="1619990"/>
            <a:ext cx="1860250" cy="302409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1400" b="1">
                <a:solidFill>
                  <a:schemeClr val="bg1"/>
                </a:solidFill>
              </a:rPr>
              <a:t>Discretized map 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B6689F83-B35A-4CF5-ABD4-46B698E53B0F}"/>
              </a:ext>
            </a:extLst>
          </p:cNvPr>
          <p:cNvSpPr txBox="1">
            <a:spLocks/>
          </p:cNvSpPr>
          <p:nvPr/>
        </p:nvSpPr>
        <p:spPr>
          <a:xfrm>
            <a:off x="4215890" y="1678207"/>
            <a:ext cx="1860250" cy="302409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1400"/>
              <a:t>Available paths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1123477F-90C5-46E5-ADAC-0F5F9DD9F0BC}"/>
              </a:ext>
            </a:extLst>
          </p:cNvPr>
          <p:cNvSpPr txBox="1">
            <a:spLocks/>
          </p:cNvSpPr>
          <p:nvPr/>
        </p:nvSpPr>
        <p:spPr>
          <a:xfrm>
            <a:off x="3135255" y="1287704"/>
            <a:ext cx="983683" cy="302409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1200"/>
              <a:t>Exit n°1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415CC713-732C-4250-960A-337EB8644113}"/>
              </a:ext>
            </a:extLst>
          </p:cNvPr>
          <p:cNvSpPr txBox="1">
            <a:spLocks/>
          </p:cNvSpPr>
          <p:nvPr/>
        </p:nvSpPr>
        <p:spPr>
          <a:xfrm>
            <a:off x="5092457" y="541165"/>
            <a:ext cx="983683" cy="302409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1200"/>
              <a:t>Exit n°2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91AD10C1-AA8C-49EE-96D8-99C3F0E8A908}"/>
              </a:ext>
            </a:extLst>
          </p:cNvPr>
          <p:cNvSpPr/>
          <p:nvPr/>
        </p:nvSpPr>
        <p:spPr>
          <a:xfrm>
            <a:off x="5607487" y="756892"/>
            <a:ext cx="212272" cy="10514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9A2AF92F-AB7F-4BAC-9C76-71BB5358208D}"/>
              </a:ext>
            </a:extLst>
          </p:cNvPr>
          <p:cNvSpPr/>
          <p:nvPr/>
        </p:nvSpPr>
        <p:spPr>
          <a:xfrm rot="10800000">
            <a:off x="3278349" y="1194259"/>
            <a:ext cx="212272" cy="105144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2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Motion control</a:t>
            </a: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786571"/>
            <a:ext cx="3916363" cy="925943"/>
          </a:xfrm>
        </p:spPr>
        <p:txBody>
          <a:bodyPr>
            <a:normAutofit/>
          </a:bodyPr>
          <a:lstStyle/>
          <a:p>
            <a:r>
              <a:rPr lang="fr-CH" dirty="0"/>
              <a:t>Local navigation</a:t>
            </a:r>
          </a:p>
          <a:p>
            <a:r>
              <a:rPr lang="fr-CH"/>
              <a:t>Motion control:</a:t>
            </a:r>
          </a:p>
        </p:txBody>
      </p:sp>
      <p:pic>
        <p:nvPicPr>
          <p:cNvPr id="8" name="Picture 7" descr="A picture containing text, indoor, computer, electronics&#10;&#10;Description automatically generated">
            <a:extLst>
              <a:ext uri="{FF2B5EF4-FFF2-40B4-BE49-F238E27FC236}">
                <a16:creationId xmlns:a16="http://schemas.microsoft.com/office/drawing/2014/main" id="{180296D3-D982-4234-B468-157BF5FDE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18" y="2771143"/>
            <a:ext cx="3432854" cy="21712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4A42E0C6-57BB-4A62-A289-8683D4F42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9964" y="1750041"/>
            <a:ext cx="4471274" cy="31923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3EE86B-41FA-41B6-BA9A-7D4F516153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54" t="18198" r="2071" b="24110"/>
          <a:stretch/>
        </p:blipFill>
        <p:spPr>
          <a:xfrm>
            <a:off x="4159964" y="1158817"/>
            <a:ext cx="3048001" cy="285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9C8916-6059-42FA-89D5-C01F2D5D8EF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596" b="23380"/>
          <a:stretch/>
        </p:blipFill>
        <p:spPr>
          <a:xfrm>
            <a:off x="1164086" y="1785919"/>
            <a:ext cx="1952625" cy="2818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570D038-161B-4CE9-BBB6-B9D1D3DC48A5}"/>
                  </a:ext>
                </a:extLst>
              </p:cNvPr>
              <p:cNvSpPr txBox="1"/>
              <p:nvPr/>
            </p:nvSpPr>
            <p:spPr>
              <a:xfrm>
                <a:off x="206732" y="2318012"/>
                <a:ext cx="465137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CH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fr-CH" sz="12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H" sz="1200" b="1" i="1" smtClean="0">
                                  <a:latin typeface="Cambria Math" panose="02040503050406030204" pitchFamily="18" charset="0"/>
                                </a:rPr>
                                <m:t>𝒗</m:t>
                              </m:r>
                            </m:e>
                          </m:acc>
                        </m:e>
                        <m:sub>
                          <m:r>
                            <a:rPr lang="fr-CH" sz="1200" b="1" i="1">
                              <a:latin typeface="Cambria Math" panose="02040503050406030204" pitchFamily="18" charset="0"/>
                            </a:rPr>
                            <m:t>𝒐𝒃𝒔𝒕𝒂𝒄𝒍𝒆</m:t>
                          </m:r>
                        </m:sub>
                      </m:sSub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CH" sz="1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H" sz="1200" b="1" i="1" smtClean="0">
                              <a:latin typeface="Cambria Math" panose="02040503050406030204" pitchFamily="18" charset="0"/>
                            </a:rPr>
                            <m:t>𝒗</m:t>
                          </m:r>
                        </m:e>
                        <m:sub>
                          <m:r>
                            <a:rPr lang="fr-CH" sz="1200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±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𝒈𝒂𝒊𝒏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 ∙∆(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𝒑𝒓𝒐𝒙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,…,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fr-CH" sz="1200" b="1" i="1" smtClean="0">
                          <a:latin typeface="Cambria Math" panose="02040503050406030204" pitchFamily="18" charset="0"/>
                        </a:rPr>
                        <m:t>])</m:t>
                      </m:r>
                    </m:oMath>
                  </m:oMathPara>
                </a14:m>
                <a:endParaRPr lang="en-US" sz="1200" b="1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570D038-161B-4CE9-BBB6-B9D1D3DC48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732" y="2318012"/>
                <a:ext cx="4651376" cy="276999"/>
              </a:xfrm>
              <a:prstGeom prst="rect">
                <a:avLst/>
              </a:prstGeom>
              <a:blipFill>
                <a:blip r:embed="rId7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E3216E02-5E5C-411A-92D8-42FB4E424E0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6754" b="20863"/>
          <a:stretch/>
        </p:blipFill>
        <p:spPr>
          <a:xfrm>
            <a:off x="1140276" y="2090431"/>
            <a:ext cx="2419350" cy="261446"/>
          </a:xfrm>
          <a:prstGeom prst="rect">
            <a:avLst/>
          </a:prstGeom>
        </p:spPr>
      </p:pic>
      <p:sp>
        <p:nvSpPr>
          <p:cNvPr id="20" name="Left Brace 19">
            <a:extLst>
              <a:ext uri="{FF2B5EF4-FFF2-40B4-BE49-F238E27FC236}">
                <a16:creationId xmlns:a16="http://schemas.microsoft.com/office/drawing/2014/main" id="{A8ACFDE4-FC46-4960-AA37-2C2134A5179E}"/>
              </a:ext>
            </a:extLst>
          </p:cNvPr>
          <p:cNvSpPr/>
          <p:nvPr/>
        </p:nvSpPr>
        <p:spPr>
          <a:xfrm>
            <a:off x="924045" y="1747880"/>
            <a:ext cx="266700" cy="865841"/>
          </a:xfrm>
          <a:prstGeom prst="leftBrace">
            <a:avLst>
              <a:gd name="adj1" fmla="val 8333"/>
              <a:gd name="adj2" fmla="val 5104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CC74A1-C061-47B7-AECB-9BAE49C6BF4C}"/>
              </a:ext>
            </a:extLst>
          </p:cNvPr>
          <p:cNvSpPr/>
          <p:nvPr/>
        </p:nvSpPr>
        <p:spPr>
          <a:xfrm>
            <a:off x="815341" y="2067781"/>
            <a:ext cx="151026" cy="2840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9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Kalman filtering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C19A738-163D-47F2-A409-E19B64C58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91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2564946" cy="1072753"/>
          </a:xfrm>
        </p:spPr>
        <p:txBody>
          <a:bodyPr/>
          <a:lstStyle/>
          <a:p>
            <a:r>
              <a:rPr lang="fr-FR" dirty="0"/>
              <a:t>Live demo (back-up video)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2" name="392243_movie">
            <a:hlinkClick r:id="" action="ppaction://media"/>
            <a:extLst>
              <a:ext uri="{FF2B5EF4-FFF2-40B4-BE49-F238E27FC236}">
                <a16:creationId xmlns:a16="http://schemas.microsoft.com/office/drawing/2014/main" id="{3F943D54-DF66-440D-9FA2-4522DC1C7D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10000" contrast="15000"/>
          </a:blip>
          <a:stretch>
            <a:fillRect/>
          </a:stretch>
        </p:blipFill>
        <p:spPr>
          <a:xfrm>
            <a:off x="3469822" y="0"/>
            <a:ext cx="4114800" cy="51435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4F17ECD6-D0C8-417C-8F9D-0558C1D994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6973" y="95251"/>
            <a:ext cx="1226002" cy="607893"/>
          </a:xfrm>
          <a:prstGeom prst="rect">
            <a:avLst/>
          </a:prstGeo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1F0C2D69-3E83-4504-A363-2D3C941BD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2124074"/>
            <a:ext cx="2493645" cy="1778001"/>
          </a:xfrm>
        </p:spPr>
        <p:txBody>
          <a:bodyPr/>
          <a:lstStyle/>
          <a:p>
            <a:r>
              <a:rPr lang="fr-CH" dirty="0"/>
              <a:t>Path planning</a:t>
            </a:r>
          </a:p>
          <a:p>
            <a:r>
              <a:rPr lang="fr-CH" dirty="0"/>
              <a:t>Closest exit</a:t>
            </a:r>
          </a:p>
          <a:p>
            <a:r>
              <a:rPr lang="fr-CH" dirty="0"/>
              <a:t>Obstacle avoidance</a:t>
            </a:r>
          </a:p>
          <a:p>
            <a:r>
              <a:rPr lang="fr-CH" dirty="0"/>
              <a:t>No wall touched</a:t>
            </a:r>
          </a:p>
          <a:p>
            <a:r>
              <a:rPr lang="fr-CH"/>
              <a:t>Stops </a:t>
            </a:r>
            <a:r>
              <a:rPr lang="fr-CH" dirty="0"/>
              <a:t>at </a:t>
            </a:r>
            <a:r>
              <a:rPr lang="fr-CH"/>
              <a:t>finish line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33915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8CE09B-89B1-4B5D-BED2-87C84F0777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8A6C70-7FF5-480A-B09B-7D0A19B2F43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611</TotalTime>
  <Words>233</Words>
  <Application>Microsoft Office PowerPoint</Application>
  <PresentationFormat>On-screen Show (16:9)</PresentationFormat>
  <Paragraphs>50</Paragraphs>
  <Slides>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Franklin Gothic Demi Cond</vt:lpstr>
      <vt:lpstr>Wingdings</vt:lpstr>
      <vt:lpstr>Thème Office</vt:lpstr>
      <vt:lpstr>Thyminotaur –  Εscaping the maze</vt:lpstr>
      <vt:lpstr>Global project presentation</vt:lpstr>
      <vt:lpstr>Vision control </vt:lpstr>
      <vt:lpstr>Motion control</vt:lpstr>
      <vt:lpstr>Kalman filtering</vt:lpstr>
      <vt:lpstr>Live demo (back-up video)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lastModifiedBy>Sylvain</cp:lastModifiedBy>
  <cp:revision>78</cp:revision>
  <dcterms:created xsi:type="dcterms:W3CDTF">2019-04-02T06:24:35Z</dcterms:created>
  <dcterms:modified xsi:type="dcterms:W3CDTF">2021-12-09T15:23:23Z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

<file path=docProps/thumbnail.jpeg>
</file>